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77050" cy="1000125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8E6DD88-4B79-4D5C-98B3-BC75E093B667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3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0804" cy="500143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4640" y="1"/>
            <a:ext cx="2980804" cy="500143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23EE74F3-B9B6-48D4-94CF-B673D41B6B7B}" type="datetimeFigureOut">
              <a:rPr lang="es-PY" smtClean="0"/>
              <a:t>8/10/2020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0625" cy="3751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385" y="4750554"/>
            <a:ext cx="5502282" cy="4501286"/>
          </a:xfrm>
          <a:prstGeom prst="rect">
            <a:avLst/>
          </a:prstGeom>
        </p:spPr>
        <p:txBody>
          <a:bodyPr vert="horz" lIns="92574" tIns="46287" rIns="92574" bIns="4628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99499"/>
            <a:ext cx="2980804" cy="500142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4640" y="9499499"/>
            <a:ext cx="2980804" cy="500142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C292D8ED-1B3B-49BA-B06A-0182B4F859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6916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2D8ED-1B3B-49BA-B06A-0182B4F85958}" type="slidenum">
              <a:rPr lang="es-PY" smtClean="0"/>
              <a:t>1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1472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C82-B9E4-44A4-B90D-C1656B1EBC21}" type="datetime1">
              <a:rPr lang="es-PY" smtClean="0"/>
              <a:t>8/10/2020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40475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8173-910E-4D90-9AFC-9F680748303E}" type="datetime1">
              <a:rPr lang="es-PY" smtClean="0"/>
              <a:t>8/10/2020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54095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8C50-DBDF-4231-97EC-FA7411C42AFF}" type="datetime1">
              <a:rPr lang="es-PY" smtClean="0"/>
              <a:t>8/10/2020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793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B23B-87AA-40F1-B843-66740169857C}" type="datetime1">
              <a:rPr lang="es-PY" smtClean="0"/>
              <a:t>8/10/2020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6596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8602-1DA2-4E5D-BBEC-DC5146F2CDE3}" type="datetime1">
              <a:rPr lang="es-PY" smtClean="0"/>
              <a:t>8/10/2020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7182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AC80-9E9D-4668-ACAC-2AAD4728AC0A}" type="datetime1">
              <a:rPr lang="es-PY" smtClean="0"/>
              <a:t>8/10/2020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9407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E3ED-4337-43D7-A82A-DC5737AC3365}" type="datetime1">
              <a:rPr lang="es-PY" smtClean="0"/>
              <a:t>8/10/2020</a:t>
            </a:fld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6535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7CC2-5613-4EF9-91CD-73B74FE97B2B}" type="datetime1">
              <a:rPr lang="es-PY" smtClean="0"/>
              <a:t>8/10/2020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81902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67B9-44C4-40D5-8535-FD8ED3255993}" type="datetime1">
              <a:rPr lang="es-PY" smtClean="0"/>
              <a:t>8/10/2020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1892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0843-FF0F-4C9A-9193-0C7B81BACA1D}" type="datetime1">
              <a:rPr lang="es-PY" smtClean="0"/>
              <a:t>8/10/2020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9416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BC13-4739-4442-8880-D59E1F930518}" type="datetime1">
              <a:rPr lang="es-PY" smtClean="0"/>
              <a:t>8/10/2020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007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FF428-BC66-4918-963A-69FDE776D292}" type="datetime1">
              <a:rPr lang="es-PY" smtClean="0"/>
              <a:t>8/10/2020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845C6-7F35-4C6B-BCFC-60E4191747B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74383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801434"/>
          </a:xfrm>
        </p:spPr>
        <p:txBody>
          <a:bodyPr>
            <a:normAutofit/>
          </a:bodyPr>
          <a:lstStyle/>
          <a:p>
            <a:pPr algn="ctr"/>
            <a:r>
              <a:rPr lang="es-PY" sz="3200" dirty="0" smtClean="0">
                <a:latin typeface="Baskerville Old Face" pitchFamily="18" charset="0"/>
              </a:rPr>
              <a:t>INFORME DE AUDITORIA INTERNA</a:t>
            </a:r>
            <a:endParaRPr lang="es-PY" sz="3200" dirty="0">
              <a:latin typeface="Baskerville Old Face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34917" y="3645024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s-PY" sz="1800" dirty="0">
                <a:solidFill>
                  <a:schemeClr val="tx1"/>
                </a:solidFill>
              </a:rPr>
              <a:t> </a:t>
            </a:r>
            <a:r>
              <a:rPr lang="es-PY" sz="1800" dirty="0" smtClean="0">
                <a:solidFill>
                  <a:schemeClr val="tx1"/>
                </a:solidFill>
              </a:rPr>
              <a:t>  AUDITORES:					EQUIPO DE APOYO:</a:t>
            </a:r>
          </a:p>
          <a:p>
            <a:pPr algn="l"/>
            <a:r>
              <a:rPr lang="es-PY" sz="1200" dirty="0" smtClean="0">
                <a:solidFill>
                  <a:schemeClr val="tx1"/>
                </a:solidFill>
              </a:rPr>
              <a:t>* Lic. Norma Almada, Auditora Interna	</a:t>
            </a:r>
            <a:r>
              <a:rPr lang="es-PY" sz="1200" dirty="0">
                <a:solidFill>
                  <a:schemeClr val="tx1"/>
                </a:solidFill>
              </a:rPr>
              <a:t>                                                     * Lic. José Acosta, Jefe Auditoria de </a:t>
            </a:r>
            <a:r>
              <a:rPr lang="es-PY" sz="1200" dirty="0" smtClean="0">
                <a:solidFill>
                  <a:schemeClr val="tx1"/>
                </a:solidFill>
              </a:rPr>
              <a:t>Gestión   </a:t>
            </a:r>
            <a:r>
              <a:rPr lang="es-ES" sz="1200" dirty="0">
                <a:solidFill>
                  <a:schemeClr val="tx1"/>
                </a:solidFill>
              </a:rPr>
              <a:t> </a:t>
            </a:r>
            <a:r>
              <a:rPr lang="es-ES" sz="1200" dirty="0" smtClean="0">
                <a:solidFill>
                  <a:schemeClr val="tx1"/>
                </a:solidFill>
              </a:rPr>
              <a:t>   * </a:t>
            </a:r>
            <a:r>
              <a:rPr lang="es-ES" sz="1200" dirty="0">
                <a:solidFill>
                  <a:schemeClr val="tx1"/>
                </a:solidFill>
              </a:rPr>
              <a:t>Sandra </a:t>
            </a:r>
            <a:r>
              <a:rPr lang="es-ES" sz="1200" dirty="0" smtClean="0">
                <a:solidFill>
                  <a:schemeClr val="tx1"/>
                </a:solidFill>
              </a:rPr>
              <a:t>Román, Asistente Administrativa			* Lic. Mercedes Flores</a:t>
            </a:r>
            <a:endParaRPr lang="es-PY" sz="1200" dirty="0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16761" y="278092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Baskerville Old Face" pitchFamily="18" charset="0"/>
              </a:rPr>
              <a:t>Informe de Trabajos realizados </a:t>
            </a:r>
          </a:p>
          <a:p>
            <a:pPr algn="ctr"/>
            <a:r>
              <a:rPr lang="es-PY" dirty="0" smtClean="0">
                <a:latin typeface="Baskerville Old Face" pitchFamily="18" charset="0"/>
              </a:rPr>
              <a:t>Julio a Setiembre de 2020</a:t>
            </a:r>
            <a:endParaRPr lang="es-PY" dirty="0">
              <a:latin typeface="Baskerville Old Face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1</a:t>
            </a:fld>
            <a:endParaRPr lang="es-PY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35" y="404664"/>
            <a:ext cx="7296927" cy="86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Y" sz="1400" dirty="0" smtClean="0">
                <a:latin typeface="Aharoni" pitchFamily="2" charset="-79"/>
                <a:cs typeface="Aharoni" pitchFamily="2" charset="-79"/>
              </a:rPr>
              <a:t>TRABAJOS REALIZADOS EN CUMPLIMIENTO DEL </a:t>
            </a:r>
            <a:br>
              <a:rPr lang="es-PY" sz="1400" dirty="0" smtClean="0">
                <a:latin typeface="Aharoni" pitchFamily="2" charset="-79"/>
                <a:cs typeface="Aharoni" pitchFamily="2" charset="-79"/>
              </a:rPr>
            </a:br>
            <a:r>
              <a:rPr lang="es-PY" sz="1400" dirty="0" smtClean="0">
                <a:latin typeface="Aharoni" pitchFamily="2" charset="-79"/>
                <a:cs typeface="Aharoni" pitchFamily="2" charset="-79"/>
              </a:rPr>
              <a:t>PLAN ANUAL DE TRABAJO </a:t>
            </a:r>
            <a:r>
              <a:rPr lang="es-PY" sz="1400" dirty="0" smtClean="0">
                <a:latin typeface="Arial Rounded MT Bold" pitchFamily="34" charset="0"/>
                <a:cs typeface="Aharoni" pitchFamily="2" charset="-79"/>
              </a:rPr>
              <a:t>2020 </a:t>
            </a:r>
            <a:r>
              <a:rPr lang="es-PY" sz="1400" dirty="0" smtClean="0">
                <a:latin typeface="Aharoni" pitchFamily="2" charset="-79"/>
                <a:cs typeface="Aharoni" pitchFamily="2" charset="-79"/>
              </a:rPr>
              <a:t> DE AUDITORIA INTERNA </a:t>
            </a:r>
            <a:br>
              <a:rPr lang="es-PY" sz="1400" dirty="0" smtClean="0">
                <a:latin typeface="Aharoni" pitchFamily="2" charset="-79"/>
                <a:cs typeface="Aharoni" pitchFamily="2" charset="-79"/>
              </a:rPr>
            </a:br>
            <a:r>
              <a:rPr lang="es-PY" sz="1400" dirty="0" smtClean="0">
                <a:latin typeface="Aharoni" pitchFamily="2" charset="-79"/>
                <a:cs typeface="Aharoni" pitchFamily="2" charset="-79"/>
              </a:rPr>
              <a:t>Aprobado </a:t>
            </a:r>
            <a:r>
              <a:rPr lang="es-PY" sz="1400" dirty="0">
                <a:latin typeface="Aharoni" pitchFamily="2" charset="-79"/>
                <a:cs typeface="Aharoni" pitchFamily="2" charset="-79"/>
              </a:rPr>
              <a:t>por Res. </a:t>
            </a:r>
            <a:r>
              <a:rPr lang="es-PY" sz="1400" dirty="0" smtClean="0">
                <a:latin typeface="Arial" pitchFamily="34" charset="0"/>
                <a:cs typeface="Arial" pitchFamily="34" charset="0"/>
              </a:rPr>
              <a:t>N°564/2019</a:t>
            </a:r>
            <a:br>
              <a:rPr lang="es-PY" sz="1400" dirty="0" smtClean="0">
                <a:latin typeface="Arial" pitchFamily="34" charset="0"/>
                <a:cs typeface="Arial" pitchFamily="34" charset="0"/>
              </a:rPr>
            </a:br>
            <a:r>
              <a:rPr lang="es-PY" sz="1400" dirty="0" smtClean="0">
                <a:latin typeface="Arial" pitchFamily="34" charset="0"/>
                <a:cs typeface="Arial" pitchFamily="34" charset="0"/>
              </a:rPr>
              <a:t>(Julio a Setiembre)</a:t>
            </a:r>
            <a:endParaRPr lang="es-PY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447268"/>
              </p:ext>
            </p:extLst>
          </p:nvPr>
        </p:nvGraphicFramePr>
        <p:xfrm>
          <a:off x="433155" y="1340768"/>
          <a:ext cx="828092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469"/>
                <a:gridCol w="2376264"/>
                <a:gridCol w="1578975"/>
                <a:gridCol w="1915028"/>
                <a:gridCol w="1656184"/>
              </a:tblGrid>
              <a:tr h="715962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Nº s/ Informe de </a:t>
                      </a:r>
                      <a:r>
                        <a:rPr lang="pt-BR" sz="1100" dirty="0" err="1" smtClean="0"/>
                        <a:t>trabajo</a:t>
                      </a:r>
                      <a:r>
                        <a:rPr lang="pt-BR" sz="1100" dirty="0" smtClean="0"/>
                        <a:t> A.I.I. </a:t>
                      </a:r>
                      <a:endParaRPr lang="es-PY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100" dirty="0" smtClean="0"/>
                        <a:t>AREA</a:t>
                      </a:r>
                      <a:r>
                        <a:rPr lang="es-PY" sz="1100" baseline="0" dirty="0" smtClean="0"/>
                        <a:t> AUDITADA</a:t>
                      </a:r>
                      <a:endParaRPr lang="es-PY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100" dirty="0" smtClean="0"/>
                        <a:t>OBJETIVO</a:t>
                      </a:r>
                      <a:endParaRPr lang="es-PY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100" dirty="0" smtClean="0"/>
                        <a:t>PROCEDIMIENTO</a:t>
                      </a:r>
                      <a:endParaRPr lang="es-PY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100" dirty="0" smtClean="0"/>
                        <a:t>Resultado</a:t>
                      </a:r>
                      <a:endParaRPr lang="es-PY" sz="1100" dirty="0"/>
                    </a:p>
                  </a:txBody>
                  <a:tcPr anchor="ctr"/>
                </a:tc>
              </a:tr>
              <a:tr h="515492">
                <a:tc>
                  <a:txBody>
                    <a:bodyPr/>
                    <a:lstStyle/>
                    <a:p>
                      <a:pPr algn="ctr"/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1000" dirty="0" smtClean="0"/>
                        <a:t>Ingresos</a:t>
                      </a:r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Y" sz="1000" dirty="0" smtClean="0"/>
                        <a:t>Que la ejecución de Ingresos se ajuste a los criterios legales establecidos</a:t>
                      </a:r>
                      <a:endParaRPr lang="es-PY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000" dirty="0" smtClean="0"/>
                        <a:t>Se encuentra en proceso de verificación por mes la Ejecución de Ingresos,</a:t>
                      </a:r>
                      <a:r>
                        <a:rPr lang="es-PY" sz="1000" baseline="0" dirty="0" smtClean="0"/>
                        <a:t> variaciones más significativas en el semestre.</a:t>
                      </a:r>
                      <a:endParaRPr lang="es-PY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000" b="1" dirty="0" smtClean="0"/>
                        <a:t>Informe Semestral </a:t>
                      </a:r>
                      <a:r>
                        <a:rPr lang="es-PY" sz="1000" b="1" u="sng" dirty="0" smtClean="0"/>
                        <a:t>en proceso</a:t>
                      </a:r>
                      <a:r>
                        <a:rPr lang="es-PY" sz="1000" b="1" dirty="0" smtClean="0"/>
                        <a:t>,</a:t>
                      </a:r>
                      <a:r>
                        <a:rPr lang="es-PY" sz="1000" dirty="0" smtClean="0"/>
                        <a:t>  en cumplimiento</a:t>
                      </a:r>
                      <a:r>
                        <a:rPr lang="es-PY" sz="1000" baseline="0" dirty="0" smtClean="0"/>
                        <a:t> del PTA 2020</a:t>
                      </a:r>
                      <a:endParaRPr lang="es-PY" sz="1000" dirty="0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pPr algn="ctr"/>
                      <a:r>
                        <a:rPr lang="es-PY" sz="1000" dirty="0" smtClean="0"/>
                        <a:t> </a:t>
                      </a:r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PY" sz="1000" dirty="0" smtClean="0"/>
                        <a:t>Centros de Investigación y Campos Experimentales </a:t>
                      </a:r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Y" sz="1000" dirty="0" smtClean="0"/>
                        <a:t>Análisis y Evaluación del Sistema de Control Interno en los Centros de</a:t>
                      </a:r>
                      <a:r>
                        <a:rPr lang="es-PY" sz="1000" baseline="0" dirty="0" smtClean="0"/>
                        <a:t> Investigación  y Campos Experimentales del IPTA</a:t>
                      </a:r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Y" sz="1000" dirty="0" smtClean="0"/>
                        <a:t>Verificación in situ Gestión</a:t>
                      </a:r>
                      <a:r>
                        <a:rPr lang="es-PY" sz="1000" baseline="0" dirty="0" smtClean="0"/>
                        <a:t> de Recursos Humanos y Vehículos Utilizados en los Centros y Campos.</a:t>
                      </a:r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Y" sz="1000" dirty="0" smtClean="0"/>
                        <a:t>Acta de Trabajo</a:t>
                      </a:r>
                      <a:r>
                        <a:rPr lang="es-PY" sz="1000" baseline="0" dirty="0" smtClean="0"/>
                        <a:t> y descargo solicitado</a:t>
                      </a:r>
                      <a:r>
                        <a:rPr lang="es-PY" sz="1000" b="1" baseline="0" dirty="0" smtClean="0"/>
                        <a:t>, prosiguen las verificaciones sin situ</a:t>
                      </a:r>
                      <a:r>
                        <a:rPr lang="es-PY" sz="1000" b="1" u="sng" baseline="0" dirty="0" smtClean="0"/>
                        <a:t>, Informe en Proceso</a:t>
                      </a:r>
                      <a:endParaRPr lang="es-PY" sz="1000" b="1" u="sng" dirty="0"/>
                    </a:p>
                  </a:txBody>
                  <a:tcPr anchor="ctr"/>
                </a:tc>
              </a:tr>
              <a:tr h="841216">
                <a:tc>
                  <a:txBody>
                    <a:bodyPr/>
                    <a:lstStyle/>
                    <a:p>
                      <a:pPr algn="ctr"/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PY" sz="1000" dirty="0" smtClean="0"/>
                        <a:t>Servicios Personales</a:t>
                      </a:r>
                      <a:endParaRPr lang="es-ES" sz="10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s-ES" sz="1000" dirty="0" smtClean="0"/>
                        <a:t>Rubro</a:t>
                      </a:r>
                      <a:r>
                        <a:rPr lang="es-ES" sz="1000" baseline="0" dirty="0" smtClean="0"/>
                        <a:t> 100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s-ES" sz="1000" baseline="0" dirty="0" smtClean="0"/>
                        <a:t>Rubro 133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s-ES" sz="1000" baseline="0" dirty="0" smtClean="0"/>
                        <a:t>Permisos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s-ES" sz="1000" baseline="0" dirty="0" smtClean="0"/>
                        <a:t>Descuentos</a:t>
                      </a:r>
                      <a:endParaRPr lang="es-PY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000" dirty="0" smtClean="0"/>
                        <a:t>Que la ejecución de Egresos se ajuste a los criterios legales establecidos.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000" dirty="0" smtClean="0"/>
                        <a:t>Se verifica la  Ejecución de Gastos por mes,</a:t>
                      </a:r>
                      <a:r>
                        <a:rPr lang="es-PY" sz="1000" baseline="0" dirty="0" smtClean="0"/>
                        <a:t> variaciones más significativas en el semestre. Control de Pagos de asignaciones complementarias, descuentos y permisos.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Y" sz="1000" b="1" dirty="0" smtClean="0"/>
                        <a:t>Informe Semestral </a:t>
                      </a:r>
                      <a:r>
                        <a:rPr lang="es-PY" sz="1000" b="1" u="sng" dirty="0" smtClean="0"/>
                        <a:t>en proceso</a:t>
                      </a:r>
                      <a:r>
                        <a:rPr lang="es-PY" sz="1000" b="1" dirty="0" smtClean="0"/>
                        <a:t>,</a:t>
                      </a:r>
                      <a:r>
                        <a:rPr lang="es-PY" sz="1000" dirty="0" smtClean="0"/>
                        <a:t>  en cumplimiento</a:t>
                      </a:r>
                      <a:r>
                        <a:rPr lang="es-PY" sz="1000" baseline="0" dirty="0" smtClean="0"/>
                        <a:t> del PTA 2020</a:t>
                      </a:r>
                      <a:endParaRPr lang="es-PY" sz="1000" dirty="0"/>
                    </a:p>
                  </a:txBody>
                  <a:tcPr anchor="ctr"/>
                </a:tc>
              </a:tr>
              <a:tr h="550872">
                <a:tc>
                  <a:txBody>
                    <a:bodyPr/>
                    <a:lstStyle/>
                    <a:p>
                      <a:pPr algn="ctr"/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PY" sz="1000" dirty="0" smtClean="0"/>
                        <a:t>Viáticos  Nacionales e</a:t>
                      </a:r>
                      <a:r>
                        <a:rPr lang="es-PY" sz="1000" baseline="0" dirty="0" smtClean="0"/>
                        <a:t> i</a:t>
                      </a:r>
                      <a:r>
                        <a:rPr lang="es-PY" sz="1000" dirty="0" smtClean="0"/>
                        <a:t>nternacionales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Y" sz="1000" dirty="0" smtClean="0"/>
                        <a:t>Que la ejecución de gastos se</a:t>
                      </a:r>
                      <a:r>
                        <a:rPr lang="es-PY" sz="1000" baseline="0" dirty="0" smtClean="0"/>
                        <a:t> den en cumplimientos de la Reglamentación vigente</a:t>
                      </a:r>
                      <a:r>
                        <a:rPr lang="es-PY" sz="1000" dirty="0" smtClean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000" dirty="0" smtClean="0"/>
                        <a:t>Se verifica los pagos realizados en conceptos de pagos de viáticos y sus correspondientes documentos de respaldo. </a:t>
                      </a:r>
                      <a:endParaRPr lang="es-PY" sz="10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Y" sz="1000" b="1" dirty="0" smtClean="0"/>
                        <a:t>Informe Semestral </a:t>
                      </a:r>
                      <a:r>
                        <a:rPr lang="es-PY" sz="1000" b="1" u="sng" dirty="0" smtClean="0"/>
                        <a:t>en proceso</a:t>
                      </a:r>
                      <a:r>
                        <a:rPr lang="es-PY" sz="1000" b="1" dirty="0" smtClean="0"/>
                        <a:t>,</a:t>
                      </a:r>
                      <a:r>
                        <a:rPr lang="es-PY" sz="1000" dirty="0" smtClean="0"/>
                        <a:t>  en cumplimiento</a:t>
                      </a:r>
                      <a:r>
                        <a:rPr lang="es-PY" sz="1000" baseline="0" dirty="0" smtClean="0"/>
                        <a:t> del PTA 2020</a:t>
                      </a:r>
                      <a:endParaRPr lang="es-PY" sz="1000" dirty="0"/>
                    </a:p>
                  </a:txBody>
                  <a:tcPr anchor="ctr"/>
                </a:tc>
              </a:tr>
              <a:tr h="713928">
                <a:tc>
                  <a:txBody>
                    <a:bodyPr/>
                    <a:lstStyle/>
                    <a:p>
                      <a:pPr algn="ctr"/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PY" sz="100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PY" sz="1000" dirty="0" smtClean="0"/>
                        <a:t>Rendición de Uso de Combustibles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s-PY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Y" sz="1000" dirty="0" smtClean="0"/>
                        <a:t>Que la utilización y Rendición del</a:t>
                      </a:r>
                      <a:r>
                        <a:rPr lang="es-PY" sz="1000" baseline="0" dirty="0" smtClean="0"/>
                        <a:t> uso de Combustibles se ajusten a la Reglamentación Vigente.</a:t>
                      </a:r>
                      <a:endParaRPr lang="es-PY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000" dirty="0" smtClean="0"/>
                        <a:t>Se verifica la s</a:t>
                      </a:r>
                      <a:r>
                        <a:rPr lang="es-PY" sz="1000" baseline="0" dirty="0" smtClean="0"/>
                        <a:t> rendiciones mensuales de combustibles con sus correspondientes documentos de respaldo.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Y" sz="1000" b="1" dirty="0" smtClean="0"/>
                        <a:t>Informe Semestral </a:t>
                      </a:r>
                      <a:r>
                        <a:rPr lang="es-PY" sz="1000" b="1" u="sng" dirty="0" smtClean="0"/>
                        <a:t>en proceso</a:t>
                      </a:r>
                      <a:r>
                        <a:rPr lang="es-PY" sz="1000" b="1" dirty="0" smtClean="0"/>
                        <a:t>,</a:t>
                      </a:r>
                      <a:r>
                        <a:rPr lang="es-PY" sz="1000" dirty="0" smtClean="0"/>
                        <a:t>  en cumplimiento</a:t>
                      </a:r>
                      <a:r>
                        <a:rPr lang="es-PY" sz="1000" baseline="0" dirty="0" smtClean="0"/>
                        <a:t> del PTA 2020</a:t>
                      </a:r>
                      <a:endParaRPr lang="es-PY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45C6-7F35-4C6B-BCFC-60E4191747BE}" type="slidenum">
              <a:rPr lang="es-PY" smtClean="0"/>
              <a:t>2</a:t>
            </a:fld>
            <a:endParaRPr lang="es-PY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047575" cy="62771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660" y="332656"/>
            <a:ext cx="1638620" cy="55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287</Words>
  <Application>Microsoft Office PowerPoint</Application>
  <PresentationFormat>Presentación en pantalla (4:3)</PresentationFormat>
  <Paragraphs>46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INFORME DE AUDITORIA INTERNA</vt:lpstr>
      <vt:lpstr>TRABAJOS REALIZADOS EN CUMPLIMIENTO DEL  PLAN ANUAL DE TRABAJO 2020  DE AUDITORIA INTERNA  Aprobado por Res. N°564/2019 (Julio a Setiembre)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AUDITORIA INTERNA</dc:title>
  <dc:creator>Equipo de Auditoria</dc:creator>
  <cp:lastModifiedBy>CLAUDIA</cp:lastModifiedBy>
  <cp:revision>33</cp:revision>
  <cp:lastPrinted>2020-10-05T18:15:32Z</cp:lastPrinted>
  <dcterms:created xsi:type="dcterms:W3CDTF">2013-11-07T11:44:42Z</dcterms:created>
  <dcterms:modified xsi:type="dcterms:W3CDTF">2020-10-08T12:53:05Z</dcterms:modified>
</cp:coreProperties>
</file>